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0"/>
  </p:notesMasterIdLst>
  <p:sldIdLst>
    <p:sldId id="273" r:id="rId6"/>
    <p:sldId id="711" r:id="rId7"/>
    <p:sldId id="1874" r:id="rId8"/>
    <p:sldId id="1868" r:id="rId9"/>
    <p:sldId id="1871" r:id="rId10"/>
    <p:sldId id="1867" r:id="rId11"/>
    <p:sldId id="1870" r:id="rId12"/>
    <p:sldId id="1875" r:id="rId13"/>
    <p:sldId id="1872" r:id="rId14"/>
    <p:sldId id="2631" r:id="rId15"/>
    <p:sldId id="2632" r:id="rId16"/>
    <p:sldId id="398" r:id="rId17"/>
    <p:sldId id="2630" r:id="rId18"/>
    <p:sldId id="340" r:id="rId1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5394" autoAdjust="0"/>
  </p:normalViewPr>
  <p:slideViewPr>
    <p:cSldViewPr snapToGrid="0" snapToObjects="1" showGuides="1">
      <p:cViewPr varScale="1">
        <p:scale>
          <a:sx n="67" d="100"/>
          <a:sy n="67" d="100"/>
        </p:scale>
        <p:origin x="660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4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38837-630E-304F-9325-4B624BA1E765}" type="datetimeFigureOut">
              <a:rPr lang="nb-NO" smtClean="0"/>
              <a:t>06.09.2023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98870-1AE0-7743-9BC7-F23B68C875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530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98870-1AE0-7743-9BC7-F23B68C875D7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7446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98870-1AE0-7743-9BC7-F23B68C875D7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4134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: For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EB3D53-A21C-7F43-B40D-7CAC9EB1B038}"/>
              </a:ext>
            </a:extLst>
          </p:cNvPr>
          <p:cNvSpPr/>
          <p:nvPr userDrawn="1"/>
        </p:nvSpPr>
        <p:spPr>
          <a:xfrm>
            <a:off x="0" y="0"/>
            <a:ext cx="12192000" cy="22415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50EABD-2F93-D540-A4B8-3F112933D3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9244" y="0"/>
            <a:ext cx="3295804" cy="233003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1A0C01A-8F86-3043-996A-0CD2C424D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765175"/>
            <a:ext cx="7164388" cy="12938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r>
              <a:rPr lang="en-GB" dirty="0"/>
              <a:t>, 1 </a:t>
            </a:r>
            <a:r>
              <a:rPr lang="en-GB" dirty="0" err="1"/>
              <a:t>eller</a:t>
            </a:r>
            <a:r>
              <a:rPr lang="en-GB" dirty="0"/>
              <a:t> 2 </a:t>
            </a:r>
            <a:r>
              <a:rPr lang="en-GB" dirty="0" err="1"/>
              <a:t>linjer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max 80 </a:t>
            </a:r>
            <a:r>
              <a:rPr lang="en-GB" dirty="0" err="1"/>
              <a:t>tegn</a:t>
            </a:r>
            <a:r>
              <a:rPr lang="en-GB" dirty="0"/>
              <a:t>. </a:t>
            </a:r>
            <a:r>
              <a:rPr lang="en-GB" dirty="0" err="1"/>
              <a:t>Velg</a:t>
            </a:r>
            <a:r>
              <a:rPr lang="en-GB" dirty="0"/>
              <a:t> </a:t>
            </a:r>
            <a:r>
              <a:rPr lang="en-GB" dirty="0" err="1"/>
              <a:t>grønn</a:t>
            </a:r>
            <a:r>
              <a:rPr lang="en-GB" dirty="0"/>
              <a:t>/</a:t>
            </a:r>
            <a:r>
              <a:rPr lang="en-GB" dirty="0" err="1"/>
              <a:t>hvit</a:t>
            </a:r>
            <a:r>
              <a:rPr lang="en-GB" dirty="0"/>
              <a:t> </a:t>
            </a:r>
            <a:r>
              <a:rPr lang="en-GB" dirty="0" err="1"/>
              <a:t>bakgr</a:t>
            </a:r>
            <a:r>
              <a:rPr lang="en-GB" dirty="0"/>
              <a:t>.</a:t>
            </a:r>
            <a:endParaRPr lang="nb-NO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15829C3-283A-9942-8917-146B3DA1DB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241550"/>
            <a:ext cx="12192000" cy="46164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br>
              <a:rPr lang="nb-NO" dirty="0"/>
            </a:br>
            <a:r>
              <a:rPr lang="nb-NO" dirty="0"/>
              <a:t>Velkommen til </a:t>
            </a:r>
            <a:r>
              <a:rPr lang="nb-NO" dirty="0" err="1"/>
              <a:t>NIBIOs</a:t>
            </a:r>
            <a:r>
              <a:rPr lang="nb-NO" dirty="0"/>
              <a:t> </a:t>
            </a:r>
            <a:r>
              <a:rPr lang="nb-NO" dirty="0" err="1"/>
              <a:t>ppt</a:t>
            </a:r>
            <a:r>
              <a:rPr lang="nb-NO" dirty="0"/>
              <a:t>-mal. </a:t>
            </a:r>
            <a:br>
              <a:rPr lang="nb-NO" dirty="0"/>
            </a:br>
            <a:r>
              <a:rPr lang="nb-NO" dirty="0"/>
              <a:t>Dette arket er en av to åpningssider du kan velge mellom, med grønt felt eller hvitt logofelt i toppen. </a:t>
            </a:r>
            <a:br>
              <a:rPr lang="nb-NO" dirty="0"/>
            </a:br>
            <a:r>
              <a:rPr lang="nb-NO" dirty="0"/>
              <a:t>Maler for forskjellige innholds-sider, både for bilder og tekst, finner du ved å klikke «sett inn lysark».</a:t>
            </a:r>
            <a:br>
              <a:rPr lang="nb-NO" dirty="0"/>
            </a:br>
            <a:r>
              <a:rPr lang="nb-NO" dirty="0"/>
              <a:t>Vi anbefaler deg å lese veiledning for bruk av malen og innsetting av bilder, som er lagt ut som </a:t>
            </a:r>
            <a:r>
              <a:rPr lang="nb-NO" dirty="0" err="1"/>
              <a:t>pdf</a:t>
            </a:r>
            <a:r>
              <a:rPr lang="nb-NO" dirty="0"/>
              <a:t> på </a:t>
            </a:r>
            <a:r>
              <a:rPr lang="nb-NO" dirty="0" err="1"/>
              <a:t>Vibio</a:t>
            </a:r>
            <a:r>
              <a:rPr lang="nb-NO" dirty="0"/>
              <a:t>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Dette er en bildeboks 2/3 side liggende: Klikk på bildeikonet.  Velg bildet du skal sette inn.  </a:t>
            </a:r>
            <a:br>
              <a:rPr lang="nb-NO" dirty="0"/>
            </a:br>
            <a:r>
              <a:rPr lang="nb-NO" dirty="0"/>
              <a:t>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br>
              <a:rPr lang="nb-NO" dirty="0"/>
            </a:b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8012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G: Bilde 2/3 til vens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FEE9-271F-FD40-9E12-A6DB1E73A4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4196" y="775808"/>
            <a:ext cx="3384550" cy="13176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Tittel</a:t>
            </a:r>
            <a:r>
              <a:rPr lang="en-GB" dirty="0"/>
              <a:t> Georgia </a:t>
            </a:r>
            <a:br>
              <a:rPr lang="en-GB" dirty="0"/>
            </a:br>
            <a:r>
              <a:rPr lang="en-GB" dirty="0"/>
              <a:t>32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64C72BA-1E14-214E-981C-F7607E2BE8C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7788276" cy="60928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nb-NO" dirty="0"/>
              <a:t>Bildeboks 2/3 side: Klikk på bildeikonet.  Velg bildet du skal sette inn. 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</a:t>
            </a:r>
            <a:br>
              <a:rPr lang="nb-NO" dirty="0"/>
            </a:br>
            <a:r>
              <a:rPr lang="nb-NO" dirty="0"/>
              <a:t>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7B0029-E15C-9747-B721-7DBF321ADD98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EAC2FA-EF68-1349-8ED5-86492F0C3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32E66A-1CA5-D14C-A3A0-FF4F1C5554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4196" y="2252183"/>
            <a:ext cx="3384550" cy="33369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41427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H: Bilde 2/3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EFFA6A-A878-544E-8073-E7678FEB7A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03725" y="0"/>
            <a:ext cx="7788276" cy="60928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2/3 side: Klikk på bildeikonet.  Velg bildet du skal sette inn. 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B03979-99DD-6144-9ABE-B2D6432E0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521" y="775808"/>
            <a:ext cx="3384550" cy="13400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Tittel</a:t>
            </a:r>
            <a:r>
              <a:rPr lang="en-GB" dirty="0"/>
              <a:t> Georgia </a:t>
            </a:r>
            <a:br>
              <a:rPr lang="en-GB" dirty="0"/>
            </a:br>
            <a:r>
              <a:rPr lang="en-GB" dirty="0"/>
              <a:t>32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789A96B-F768-364A-A9A3-97B0CFBFF6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521" y="2252183"/>
            <a:ext cx="3384550" cy="3351176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F2C1B7-6B07-1A44-9C9C-AEF6D893C5F4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9BDFCB-70F5-F747-894A-C5467C5C28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19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I: Stort bildefelt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EFFA6A-A878-544E-8073-E7678FEB7A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765175"/>
            <a:ext cx="12192001" cy="5327651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Bildeboks: Klikk på bildeikonet.  Velg bildet du skal sette inn. 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B03979-99DD-6144-9ABE-B2D6432E0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521" y="148856"/>
            <a:ext cx="10944225" cy="6163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 err="1"/>
              <a:t>Tittel</a:t>
            </a:r>
            <a:r>
              <a:rPr lang="en-GB" dirty="0"/>
              <a:t> Georgia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F2C1B7-6B07-1A44-9C9C-AEF6D893C5F4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9BDFCB-70F5-F747-894A-C5467C5C28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2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J: 2/3 liggende bilde m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EFFA6A-A878-544E-8073-E7678FEB7A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241550"/>
            <a:ext cx="12192001" cy="385127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Bildeboks: Klikk på bildeikonet.  Velg bildet du skal sette inn. 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B03979-99DD-6144-9ABE-B2D6432E0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521" y="775807"/>
            <a:ext cx="10944225" cy="11250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</a:lstStyle>
          <a:p>
            <a:pPr lvl="0"/>
            <a:r>
              <a:rPr lang="en-GB" dirty="0" err="1"/>
              <a:t>Mengdetekst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F2C1B7-6B07-1A44-9C9C-AEF6D893C5F4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9BDFCB-70F5-F747-894A-C5467C5C28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72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K: Bilder x 2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4CC1DE-30D8-594D-9C31-1A9549843D1A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99BD46-1A5B-A241-BE9A-D813936321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43E4F7F-68AD-2045-A59A-90F7B9A930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48412" y="1629061"/>
            <a:ext cx="5219699" cy="341653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 dirty="0"/>
              <a:t>Bildeboks 2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E64F232D-9A01-1641-90E7-9D29A961D74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583" y="1629061"/>
            <a:ext cx="5223068" cy="3416532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Bildeboks 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F45D8A-90AA-7743-90AA-AC2F884D59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521" y="775808"/>
            <a:ext cx="10944225" cy="628650"/>
          </a:xfrm>
        </p:spPr>
        <p:txBody>
          <a:bodyPr/>
          <a:lstStyle>
            <a:lvl1pPr marL="0" indent="0">
              <a:buFontTx/>
              <a:buNone/>
              <a:defRPr b="0" i="0">
                <a:latin typeface="Georgia" panose="02040502050405020303" pitchFamily="18" charset="0"/>
              </a:defRPr>
            </a:lvl1pPr>
          </a:lstStyle>
          <a:p>
            <a:pPr lvl="0"/>
            <a:r>
              <a:rPr lang="nb-NO" dirty="0"/>
              <a:t>Tittel Georgia 24 </a:t>
            </a:r>
            <a:r>
              <a:rPr lang="nb-NO" dirty="0" err="1"/>
              <a:t>pt</a:t>
            </a:r>
            <a:endParaRPr lang="nb-NO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9C7DB94-BADB-4945-B6FC-F233B2D19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521" y="5218113"/>
            <a:ext cx="5211762" cy="533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/>
              <a:t>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CAF400FA-9E64-7C47-89B7-54759267B8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5677" y="5218113"/>
            <a:ext cx="5233484" cy="533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/>
              <a:t>Calibri 24 </a:t>
            </a:r>
            <a:r>
              <a:rPr lang="en-GB" dirty="0" err="1"/>
              <a:t>pt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87764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99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M: Bilder x 3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4CC1DE-30D8-594D-9C31-1A9549843D1A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99BD46-1A5B-A241-BE9A-D813936321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43E4F7F-68AD-2045-A59A-90F7B9A930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03725" y="1629061"/>
            <a:ext cx="3384550" cy="341653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 dirty="0"/>
              <a:t>Bildeboks 2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E64F232D-9A01-1641-90E7-9D29A961D74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095" y="1629061"/>
            <a:ext cx="3384550" cy="3416532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Bildeboks 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F45D8A-90AA-7743-90AA-AC2F884D59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946" y="775808"/>
            <a:ext cx="10944225" cy="628650"/>
          </a:xfrm>
        </p:spPr>
        <p:txBody>
          <a:bodyPr/>
          <a:lstStyle>
            <a:lvl1pPr marL="0" indent="0">
              <a:buFontTx/>
              <a:buNone/>
              <a:defRPr b="0" i="0">
                <a:latin typeface="Georgia" panose="02040502050405020303" pitchFamily="18" charset="0"/>
              </a:defRPr>
            </a:lvl1pPr>
          </a:lstStyle>
          <a:p>
            <a:pPr lvl="0"/>
            <a:r>
              <a:rPr lang="nb-NO" dirty="0"/>
              <a:t>Tittel Georgia 24 </a:t>
            </a:r>
            <a:r>
              <a:rPr lang="nb-NO" dirty="0" err="1"/>
              <a:t>pt</a:t>
            </a:r>
            <a:endParaRPr lang="nb-NO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9C7DB94-BADB-4945-B6FC-F233B2D19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521" y="5218113"/>
            <a:ext cx="3384550" cy="533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/>
              <a:t>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CAF400FA-9E64-7C47-89B7-54759267B8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3726" y="5218113"/>
            <a:ext cx="3384550" cy="533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/>
              <a:t>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298B1A09-3BAE-694B-B843-1FABB87CDE1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94621" y="1629061"/>
            <a:ext cx="3363284" cy="341653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 dirty="0"/>
              <a:t>Bildeboks 2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A4D49DB7-3D04-D743-B153-94E3B64C1B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94623" y="5218113"/>
            <a:ext cx="3384550" cy="533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/>
              <a:t>Calibri 24 </a:t>
            </a:r>
            <a:r>
              <a:rPr lang="en-GB" dirty="0" err="1"/>
              <a:t>pt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02525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L: Bilder x 4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4CC1DE-30D8-594D-9C31-1A9549843D1A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99BD46-1A5B-A241-BE9A-D813936321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E64F232D-9A01-1641-90E7-9D29A961D74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3722" y="765174"/>
            <a:ext cx="3384553" cy="1944572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Bildeboks 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F45D8A-90AA-7743-90AA-AC2F884D59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522" y="2241550"/>
            <a:ext cx="3384550" cy="3233180"/>
          </a:xfrm>
        </p:spPr>
        <p:txBody>
          <a:bodyPr/>
          <a:lstStyle>
            <a:lvl1pPr marL="0" indent="0">
              <a:buFontTx/>
              <a:buNone/>
              <a:defRPr b="0" i="0">
                <a:latin typeface="+mn-lt"/>
              </a:defRPr>
            </a:lvl1pPr>
          </a:lstStyle>
          <a:p>
            <a:pPr lvl="0"/>
            <a:r>
              <a:rPr lang="nb-NO" dirty="0"/>
              <a:t>Tekst </a:t>
            </a:r>
            <a:r>
              <a:rPr lang="nb-NO" dirty="0" err="1"/>
              <a:t>Calibri</a:t>
            </a:r>
            <a:r>
              <a:rPr lang="nb-NO" dirty="0"/>
              <a:t> 24 </a:t>
            </a:r>
            <a:r>
              <a:rPr lang="nb-NO" dirty="0" err="1"/>
              <a:t>pt</a:t>
            </a:r>
            <a:endParaRPr lang="nb-NO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9C7DB94-BADB-4945-B6FC-F233B2D19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3725" y="2872640"/>
            <a:ext cx="338455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GB" dirty="0"/>
              <a:t>Calibri 18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F5BCE420-7A1B-2B43-BBA2-94348AF339B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83560" y="757412"/>
            <a:ext cx="3384553" cy="1944572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Bildeboks 1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889565CB-0E44-BA46-A012-9FA4B079A3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6291" y="2872640"/>
            <a:ext cx="338455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GB" dirty="0"/>
              <a:t>Calibri 18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28F8B886-99B5-334A-A79A-B3F039FE25E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403724" y="3519525"/>
            <a:ext cx="3384551" cy="1944572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Bildeboks 1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4368F8FB-EEE3-A24C-8152-5A013FC856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725" y="5626991"/>
            <a:ext cx="3384550" cy="46583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GB" dirty="0"/>
              <a:t>Calibri 18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515D0D49-C3C9-4B4D-A312-32A41FAA94C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83560" y="3511763"/>
            <a:ext cx="3384553" cy="1944572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Bildeboks 1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6C7ADA1E-5A18-6947-BB0D-0B4EF20B84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6291" y="5626991"/>
            <a:ext cx="3384550" cy="45807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GB" dirty="0"/>
              <a:t>Calibri 18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65951-F7F2-0542-92F5-03F599C491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5000" y="765175"/>
            <a:ext cx="3373438" cy="1195388"/>
          </a:xfrm>
        </p:spPr>
        <p:txBody>
          <a:bodyPr/>
          <a:lstStyle>
            <a:lvl1pPr>
              <a:defRPr b="0" i="0">
                <a:latin typeface="Georgia" panose="02040502050405020303" pitchFamily="18" charset="0"/>
              </a:defRPr>
            </a:lvl1pPr>
            <a:lvl2pPr>
              <a:defRPr b="0" i="0">
                <a:latin typeface="Georgia" panose="02040502050405020303" pitchFamily="18" charset="0"/>
              </a:defRPr>
            </a:lvl2pPr>
            <a:lvl3pPr>
              <a:defRPr b="0" i="0">
                <a:latin typeface="Georgia" panose="02040502050405020303" pitchFamily="18" charset="0"/>
              </a:defRPr>
            </a:lvl3pPr>
            <a:lvl4pPr>
              <a:defRPr b="0" i="0">
                <a:latin typeface="Georgia" panose="02040502050405020303" pitchFamily="18" charset="0"/>
              </a:defRPr>
            </a:lvl4pPr>
            <a:lvl5pPr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 err="1"/>
              <a:t>Tittel</a:t>
            </a:r>
            <a:r>
              <a:rPr lang="en-GB" dirty="0"/>
              <a:t> Georgia 24 </a:t>
            </a:r>
            <a:r>
              <a:rPr lang="en-GB" dirty="0" err="1"/>
              <a:t>pt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5053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20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. 3A: Bilde hel m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AA9F319-8D6D-1F4A-9009-873AFD41269A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AC3234-782C-D943-B008-B29FCE45E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4C624AC-42E8-7E41-B98A-615626CB5F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0928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Bildeboks 1/3 side: Klikk på bildeikonet.  Velg bildet du skal sette inn.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8870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. 3B: Bilde 1/3 -2/3 m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EFFA6A-A878-544E-8073-E7678FEB7A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08438" y="0"/>
            <a:ext cx="8183563" cy="60928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2/3 side: Klikk på bildeikonet.  Velg bildet du skal sette inn. 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F2C1B7-6B07-1A44-9C9C-AEF6D893C5F4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9BDFCB-70F5-F747-894A-C5467C5C28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FD3E2291-9672-954B-9877-299A52A781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4008438" cy="6092825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1/3 side</a:t>
            </a:r>
          </a:p>
        </p:txBody>
      </p:sp>
    </p:spTree>
    <p:extLst>
      <p:ext uri="{BB962C8B-B14F-4D97-AF65-F5344CB8AC3E}">
        <p14:creationId xmlns:p14="http://schemas.microsoft.com/office/powerpoint/2010/main" val="630052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. 3C: Bilde 2/3 -1/3 med bunn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03E1ABA9-88BE-C748-833C-8EABAE2E95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8183564" cy="60928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2/3 side: Klikk på bildeikonet.  Velg bildet du skal sette inn. 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4506B3D-4D3E-B844-8148-143656E2CC1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83563" y="0"/>
            <a:ext cx="4008437" cy="6092825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1/3 side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B6898A-CAF9-D84C-8523-6CAA400E7C41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2C105C-7ABF-7642-8E7F-603D9E382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87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: Forsi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BF3322B6-8D4D-B04D-8342-3FC473E22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765175"/>
            <a:ext cx="7164388" cy="12938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r>
              <a:rPr lang="en-GB" dirty="0"/>
              <a:t>, 1 </a:t>
            </a:r>
            <a:r>
              <a:rPr lang="en-GB" dirty="0" err="1"/>
              <a:t>eller</a:t>
            </a:r>
            <a:r>
              <a:rPr lang="en-GB" dirty="0"/>
              <a:t> 2 </a:t>
            </a:r>
            <a:r>
              <a:rPr lang="en-GB" dirty="0" err="1"/>
              <a:t>linjer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max 80 </a:t>
            </a:r>
            <a:r>
              <a:rPr lang="en-GB" dirty="0" err="1"/>
              <a:t>tegn</a:t>
            </a:r>
            <a:r>
              <a:rPr lang="en-GB" dirty="0"/>
              <a:t>. </a:t>
            </a:r>
            <a:r>
              <a:rPr lang="en-GB" dirty="0" err="1"/>
              <a:t>Velg</a:t>
            </a:r>
            <a:r>
              <a:rPr lang="en-GB" dirty="0"/>
              <a:t> </a:t>
            </a:r>
            <a:r>
              <a:rPr lang="en-GB" dirty="0" err="1"/>
              <a:t>grønn</a:t>
            </a:r>
            <a:r>
              <a:rPr lang="en-GB" dirty="0"/>
              <a:t>/</a:t>
            </a:r>
            <a:r>
              <a:rPr lang="en-GB" dirty="0" err="1"/>
              <a:t>hvit</a:t>
            </a:r>
            <a:r>
              <a:rPr lang="en-GB" dirty="0"/>
              <a:t> </a:t>
            </a:r>
            <a:r>
              <a:rPr lang="en-GB" dirty="0" err="1"/>
              <a:t>bakgr</a:t>
            </a:r>
            <a:r>
              <a:rPr lang="en-GB" dirty="0"/>
              <a:t>.</a:t>
            </a:r>
            <a:endParaRPr lang="nb-NO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502A2B-13C0-0546-BED9-442156B4D7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0626"/>
          <a:stretch/>
        </p:blipFill>
        <p:spPr>
          <a:xfrm>
            <a:off x="-368148" y="1"/>
            <a:ext cx="3337255" cy="1636776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5D425004-FFF2-BB41-B0CD-F0E8F6276D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241550"/>
            <a:ext cx="12192000" cy="46164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2/3 side liggende: Klikk på bildeikonet.  Velg bildet du skal sette inn.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br>
              <a:rPr lang="nb-NO" dirty="0"/>
            </a:b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66324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: Bilde hel med so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6034C0-695A-0047-A1C5-058A98D270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53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: Bilde 1/3 med so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6034C0-695A-0047-A1C5-058A98D270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6CB0DD-AC84-D849-A346-23A04F3A24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4008438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1/3 side: Klikk på bildeikonet.  Velg bildet du skal sette inn.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31393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: Bilde 2/3 med so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6034C0-695A-0047-A1C5-058A98D270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1D0BD39-3C72-8C4E-BA92-27C2867481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78827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2/3 side: Klikk på bildeikonet.  Velg bildet du skal sette inn.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1401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D: Bilde hel med hvit logo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2F1086-CC18-0F4B-98A6-9924876E95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79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E: Bilde 1/3 med hvit logo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2F1086-CC18-0F4B-98A6-9924876E95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10EDCF-D779-F249-BC09-C9C930F908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4008438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1/3 side: Klikk på bildeikonet.  Velg bildet du skal sette inn.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94386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F: Bilde 2/3 med hvit logo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2F1086-CC18-0F4B-98A6-9924876E95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10EDCF-D779-F249-BC09-C9C930F908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1835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1/3 side: Klikk på bildeikonet.  Velg bildet du skal sette inn.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</a:t>
            </a:r>
            <a:br>
              <a:rPr lang="nb-NO" dirty="0"/>
            </a:br>
            <a:r>
              <a:rPr lang="nb-NO" dirty="0"/>
              <a:t>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4667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3" y="1559984"/>
            <a:ext cx="10972800" cy="4704016"/>
          </a:xfrm>
        </p:spPr>
        <p:txBody>
          <a:bodyPr/>
          <a:lstStyle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369953" y="6392583"/>
            <a:ext cx="1468203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BB56636F-9E64-48A9-A0E8-D6911EA208CE}" type="datetimeFigureOut">
              <a:rPr lang="nb-NO" smtClean="0"/>
              <a:t>06.09.2023</a:t>
            </a:fld>
            <a:endParaRPr lang="nb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22000" y="6392583"/>
            <a:ext cx="677333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FAEFB388-42AA-4DF2-851A-CCA4A06B24AA}" type="slidenum">
              <a:rPr lang="nb-NO" smtClean="0"/>
              <a:t>‹#›</a:t>
            </a:fld>
            <a:endParaRPr lang="nb-NO"/>
          </a:p>
        </p:txBody>
      </p:sp>
      <p:cxnSp>
        <p:nvCxnSpPr>
          <p:cNvPr id="10" name="Straight Connector 12"/>
          <p:cNvCxnSpPr/>
          <p:nvPr/>
        </p:nvCxnSpPr>
        <p:spPr>
          <a:xfrm>
            <a:off x="10922000" y="6392583"/>
            <a:ext cx="0" cy="36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693" y="6392583"/>
            <a:ext cx="7428263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615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3" y="1559984"/>
            <a:ext cx="10972800" cy="4704016"/>
          </a:xfrm>
        </p:spPr>
        <p:txBody>
          <a:bodyPr/>
          <a:lstStyle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369952" y="6392583"/>
            <a:ext cx="1468203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1C6ED6B6-CD31-B341-A84B-62ADB9C023FF}" type="datetime1">
              <a:rPr lang="nb-NO" noProof="0" smtClean="0"/>
              <a:t>06.09.2023</a:t>
            </a:fld>
            <a:endParaRPr lang="en-GB" noProof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22000" y="6392583"/>
            <a:ext cx="677333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10" name="Straight Connector 12"/>
          <p:cNvCxnSpPr/>
          <p:nvPr userDrawn="1"/>
        </p:nvCxnSpPr>
        <p:spPr>
          <a:xfrm>
            <a:off x="10922000" y="6392583"/>
            <a:ext cx="0" cy="36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691" y="6392583"/>
            <a:ext cx="7428263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GB" noProof="0"/>
              <a:t>User manual – NIBIOs power point template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5937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: Delesi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AA9F319-8D6D-1F4A-9009-873AFD41269A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AC3234-782C-D943-B008-B29FCE45E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4C624AC-42E8-7E41-B98A-615626CB5F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092825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Bildeboks 1/3 side: Klikk på bildeikonet.  Velg bildet du skal sette inn.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342F74-ADDB-A241-A595-82087E235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236887"/>
            <a:ext cx="12192000" cy="156278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Tittel</a:t>
            </a:r>
            <a:r>
              <a:rPr lang="en-GB" dirty="0"/>
              <a:t> Georgia 54 </a:t>
            </a:r>
            <a:r>
              <a:rPr lang="en-GB" dirty="0" err="1"/>
              <a:t>pt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016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: Kun tekst hel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FEE9-271F-FD40-9E12-A6DB1E73A4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520" y="775808"/>
            <a:ext cx="10933593" cy="13176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7B0029-E15C-9747-B721-7DBF321ADD98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EAC2FA-EF68-1349-8ED5-86492F0C3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32E66A-1CA5-D14C-A3A0-FF4F1C5554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520" y="2252183"/>
            <a:ext cx="10933593" cy="33369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97840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: To tekstfelt 1/3 t.v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9B03979-99DD-6144-9ABE-B2D6432E0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775808"/>
            <a:ext cx="7175022" cy="13176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789A96B-F768-364A-A9A3-97B0CFBFF6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6" y="2241550"/>
            <a:ext cx="7164388" cy="33369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F2C1B7-6B07-1A44-9C9C-AEF6D893C5F4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9BDFCB-70F5-F747-894A-C5467C5C28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7B0591-2228-9C46-AB56-403108EB6782}"/>
              </a:ext>
            </a:extLst>
          </p:cNvPr>
          <p:cNvSpPr/>
          <p:nvPr userDrawn="1"/>
        </p:nvSpPr>
        <p:spPr>
          <a:xfrm>
            <a:off x="0" y="0"/>
            <a:ext cx="4008437" cy="60928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65F6C-927A-F047-8436-B87CC8A4DF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519" y="775808"/>
            <a:ext cx="2963384" cy="48133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02929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: To tekstfelt 1/3 t.h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9B03979-99DD-6144-9ABE-B2D6432E0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521" y="775808"/>
            <a:ext cx="7153754" cy="13176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789A96B-F768-364A-A9A3-97B0CFBFF6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522" y="2252183"/>
            <a:ext cx="7153754" cy="33369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F2C1B7-6B07-1A44-9C9C-AEF6D893C5F4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9BDFCB-70F5-F747-894A-C5467C5C28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7B0591-2228-9C46-AB56-403108EB6782}"/>
              </a:ext>
            </a:extLst>
          </p:cNvPr>
          <p:cNvSpPr/>
          <p:nvPr userDrawn="1"/>
        </p:nvSpPr>
        <p:spPr>
          <a:xfrm>
            <a:off x="8183563" y="0"/>
            <a:ext cx="4008437" cy="60928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65F6C-927A-F047-8436-B87CC8A4DF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5832" y="775808"/>
            <a:ext cx="3072512" cy="48133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16467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D: Bilde 1/3 til vens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FEE9-271F-FD40-9E12-A6DB1E73A4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765175"/>
            <a:ext cx="7164388" cy="13176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64C72BA-1E14-214E-981C-F7607E2BE8C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08438" cy="60928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r>
              <a:rPr lang="nb-NO" dirty="0"/>
              <a:t>Bildeboks 1/3 side: Klikk på bildeikonet.  Velg bildet du skal sette inn. 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</a:t>
            </a:r>
            <a:br>
              <a:rPr lang="nb-NO" dirty="0"/>
            </a:br>
            <a:r>
              <a:rPr lang="nb-NO" dirty="0"/>
              <a:t>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br>
              <a:rPr lang="nb-NO" dirty="0"/>
            </a:br>
            <a:endParaRPr lang="nb-NO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7B0029-E15C-9747-B721-7DBF321ADD98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EAC2FA-EF68-1349-8ED5-86492F0C3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32E66A-1CA5-D14C-A3A0-FF4F1C5554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2241550"/>
            <a:ext cx="7164388" cy="33369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261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E: Bilde 1/3 t.v. med kred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FEE9-271F-FD40-9E12-A6DB1E73A4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765175"/>
            <a:ext cx="7164388" cy="13176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64C72BA-1E14-214E-981C-F7607E2BE8C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08438" cy="60928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r>
              <a:rPr lang="nb-NO" dirty="0"/>
              <a:t>Bildeboks 1/3 side: Klikk på bildeikonet.  Velg bildet du skal sette inn. 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</a:t>
            </a:r>
            <a:br>
              <a:rPr lang="nb-NO" dirty="0"/>
            </a:br>
            <a:r>
              <a:rPr lang="nb-NO" dirty="0"/>
              <a:t>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br>
              <a:rPr lang="nb-NO" dirty="0"/>
            </a:br>
            <a:endParaRPr lang="nb-NO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7B0029-E15C-9747-B721-7DBF321ADD98}"/>
              </a:ext>
            </a:extLst>
          </p:cNvPr>
          <p:cNvSpPr/>
          <p:nvPr userDrawn="1"/>
        </p:nvSpPr>
        <p:spPr>
          <a:xfrm>
            <a:off x="4008438" y="6092825"/>
            <a:ext cx="8183562" cy="7651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EAC2FA-EF68-1349-8ED5-86492F0C3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32E66A-1CA5-D14C-A3A0-FF4F1C5554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2241550"/>
            <a:ext cx="7164388" cy="33369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4F2F20-89CE-A94B-9A00-EE1CA7A4DBE0}"/>
              </a:ext>
            </a:extLst>
          </p:cNvPr>
          <p:cNvSpPr/>
          <p:nvPr userDrawn="1"/>
        </p:nvSpPr>
        <p:spPr>
          <a:xfrm>
            <a:off x="5150" y="6103976"/>
            <a:ext cx="4003288" cy="7651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07967-3620-404E-98AA-3FBDB36A41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356466"/>
            <a:ext cx="4003288" cy="334962"/>
          </a:xfrm>
          <a:noFill/>
        </p:spPr>
        <p:txBody>
          <a:bodyPr>
            <a:normAutofit/>
          </a:bodyPr>
          <a:lstStyle>
            <a:lvl1pPr marL="0" indent="0" algn="ctr">
              <a:buFontTx/>
              <a:buNone/>
              <a:defRPr sz="1200" b="1" i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6474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F: Bilde 1/3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EFFA6A-A878-544E-8073-E7678FEB7A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3563" y="0"/>
            <a:ext cx="4008438" cy="60928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1/3 side: Klikk på bildeikonet.  Velg bildet du skal sette inn. 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</a:t>
            </a:r>
            <a:br>
              <a:rPr lang="nb-NO" dirty="0"/>
            </a:br>
            <a:r>
              <a:rPr lang="nb-NO" dirty="0"/>
              <a:t>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br>
              <a:rPr lang="nb-NO" dirty="0"/>
            </a:b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B03979-99DD-6144-9ABE-B2D6432E0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765175"/>
            <a:ext cx="7164388" cy="1317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789A96B-F768-364A-A9A3-97B0CFBFF6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2241550"/>
            <a:ext cx="7164387" cy="33369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F2C1B7-6B07-1A44-9C9C-AEF6D893C5F4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9BDFCB-70F5-F747-894A-C5467C5C28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9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71C9D-240C-C545-8907-C66CCBA91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241550"/>
            <a:ext cx="10944224" cy="3851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6" name="Title Placeholder 15">
            <a:extLst>
              <a:ext uri="{FF2B5EF4-FFF2-40B4-BE49-F238E27FC236}">
                <a16:creationId xmlns:a16="http://schemas.microsoft.com/office/drawing/2014/main" id="{85E05183-6F84-1641-BED7-4CDF6696D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765175"/>
            <a:ext cx="10944224" cy="1327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9759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7" r:id="rId3"/>
    <p:sldLayoutId id="2147483650" r:id="rId4"/>
    <p:sldLayoutId id="2147483672" r:id="rId5"/>
    <p:sldLayoutId id="2147483670" r:id="rId6"/>
    <p:sldLayoutId id="2147483673" r:id="rId7"/>
    <p:sldLayoutId id="2147483668" r:id="rId8"/>
    <p:sldLayoutId id="2147483651" r:id="rId9"/>
    <p:sldLayoutId id="2147483658" r:id="rId10"/>
    <p:sldLayoutId id="2147483659" r:id="rId11"/>
    <p:sldLayoutId id="2147483665" r:id="rId12"/>
    <p:sldLayoutId id="2147483671" r:id="rId13"/>
    <p:sldLayoutId id="2147483656" r:id="rId14"/>
    <p:sldLayoutId id="2147483666" r:id="rId15"/>
    <p:sldLayoutId id="2147483667" r:id="rId16"/>
    <p:sldLayoutId id="2147483669" r:id="rId17"/>
    <p:sldLayoutId id="2147483664" r:id="rId18"/>
    <p:sldLayoutId id="2147483655" r:id="rId19"/>
    <p:sldLayoutId id="2147483653" r:id="rId20"/>
    <p:sldLayoutId id="2147483660" r:id="rId21"/>
    <p:sldLayoutId id="2147483661" r:id="rId22"/>
    <p:sldLayoutId id="2147483652" r:id="rId23"/>
    <p:sldLayoutId id="2147483662" r:id="rId24"/>
    <p:sldLayoutId id="2147483663" r:id="rId25"/>
    <p:sldLayoutId id="2147483676" r:id="rId26"/>
    <p:sldLayoutId id="2147483677" r:id="rId27"/>
  </p:sldLayoutIdLst>
  <p:txStyles>
    <p:titleStyle>
      <a:lvl1pPr marL="9525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3200" kern="1200" baseline="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2525">
          <p15:clr>
            <a:srgbClr val="F26B43"/>
          </p15:clr>
        </p15:guide>
        <p15:guide id="4" pos="2774">
          <p15:clr>
            <a:srgbClr val="F26B43"/>
          </p15:clr>
        </p15:guide>
        <p15:guide id="5" pos="4906">
          <p15:clr>
            <a:srgbClr val="F26B43"/>
          </p15:clr>
        </p15:guide>
        <p15:guide id="6" pos="5155">
          <p15:clr>
            <a:srgbClr val="F26B43"/>
          </p15:clr>
        </p15:guide>
        <p15:guide id="7" pos="7287">
          <p15:clr>
            <a:srgbClr val="F26B43"/>
          </p15:clr>
        </p15:guide>
        <p15:guide id="8" orient="horz" pos="482">
          <p15:clr>
            <a:srgbClr val="F26B43"/>
          </p15:clr>
        </p15:guide>
        <p15:guide id="9" orient="horz" pos="3838">
          <p15:clr>
            <a:srgbClr val="F26B43"/>
          </p15:clr>
        </p15:guide>
        <p15:guide id="10" orient="horz" pos="14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/>
          <p:cNvSpPr>
            <a:spLocks noGrp="1"/>
          </p:cNvSpPr>
          <p:nvPr>
            <p:ph type="body" sz="quarter" idx="11"/>
          </p:nvPr>
        </p:nvSpPr>
        <p:spPr>
          <a:xfrm>
            <a:off x="7267904" y="1905000"/>
            <a:ext cx="4847896" cy="405765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nb-NO" sz="3200" dirty="0">
              <a:solidFill>
                <a:srgbClr val="245850"/>
              </a:solidFill>
              <a:latin typeface="Georgia" panose="02040502050405020303" pitchFamily="18" charset="0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nb-NO" sz="3200" b="1" dirty="0">
                <a:solidFill>
                  <a:srgbClr val="245850"/>
                </a:solidFill>
                <a:latin typeface="Georgia" panose="02040502050405020303" pitchFamily="18" charset="0"/>
                <a:ea typeface="+mj-ea"/>
                <a:cs typeface="+mj-cs"/>
              </a:rPr>
              <a:t>Norsk vannforening 04.09.2023</a:t>
            </a:r>
          </a:p>
          <a:p>
            <a:pPr marL="0" indent="0" algn="ctr">
              <a:buNone/>
            </a:pPr>
            <a:endParaRPr lang="nb-NO" sz="3200" b="1" dirty="0">
              <a:solidFill>
                <a:srgbClr val="245850"/>
              </a:solidFill>
              <a:latin typeface="Georgia" panose="02040502050405020303" pitchFamily="18" charset="0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nb-NO" sz="3200" b="1" dirty="0">
                <a:solidFill>
                  <a:srgbClr val="245850"/>
                </a:solidFill>
                <a:latin typeface="Georgia" panose="02040502050405020303" pitchFamily="18" charset="0"/>
                <a:ea typeface="+mj-ea"/>
                <a:cs typeface="+mj-cs"/>
              </a:rPr>
              <a:t>Skogbruk i Norge</a:t>
            </a:r>
          </a:p>
          <a:p>
            <a:pPr marL="0" indent="0" algn="ctr">
              <a:buNone/>
            </a:pPr>
            <a:endParaRPr lang="nb-NO" sz="3200" dirty="0">
              <a:solidFill>
                <a:srgbClr val="245850"/>
              </a:solidFill>
              <a:latin typeface="Georgia" panose="02040502050405020303" pitchFamily="18" charset="0"/>
              <a:ea typeface="+mj-ea"/>
              <a:cs typeface="+mj-cs"/>
            </a:endParaRPr>
          </a:p>
          <a:p>
            <a:pPr marL="0" indent="0" algn="ctr">
              <a:buNone/>
            </a:pPr>
            <a:endParaRPr lang="nb-NO" sz="3200" dirty="0">
              <a:solidFill>
                <a:srgbClr val="245850"/>
              </a:solidFill>
              <a:latin typeface="Georgia" panose="02040502050405020303" pitchFamily="18" charset="0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nb-NO" sz="3200" dirty="0">
                <a:solidFill>
                  <a:srgbClr val="245850"/>
                </a:solidFill>
                <a:latin typeface="Georgia" panose="02040502050405020303" pitchFamily="18" charset="0"/>
                <a:ea typeface="+mj-ea"/>
                <a:cs typeface="+mj-cs"/>
              </a:rPr>
              <a:t>Bjørn Håvard Evjen </a:t>
            </a:r>
          </a:p>
          <a:p>
            <a:pPr marL="0" indent="0" algn="ctr">
              <a:buNone/>
            </a:pPr>
            <a:r>
              <a:rPr lang="nb-NO" sz="3200" dirty="0">
                <a:solidFill>
                  <a:srgbClr val="245850"/>
                </a:solidFill>
                <a:latin typeface="Georgia" panose="02040502050405020303" pitchFamily="18" charset="0"/>
                <a:ea typeface="+mj-ea"/>
                <a:cs typeface="+mj-cs"/>
              </a:rPr>
              <a:t>Divisjonsdirektør </a:t>
            </a:r>
          </a:p>
          <a:p>
            <a:pPr marL="0" indent="0" algn="ctr">
              <a:buNone/>
            </a:pPr>
            <a:r>
              <a:rPr lang="nb-NO" sz="3200" dirty="0">
                <a:solidFill>
                  <a:srgbClr val="245850"/>
                </a:solidFill>
                <a:latin typeface="Georgia" panose="02040502050405020303" pitchFamily="18" charset="0"/>
                <a:ea typeface="+mj-ea"/>
                <a:cs typeface="+mj-cs"/>
              </a:rPr>
              <a:t>Skog og Utmark</a:t>
            </a:r>
            <a:endParaRPr lang="nb-NO" sz="3200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94"/>
          <a:stretch/>
        </p:blipFill>
        <p:spPr>
          <a:xfrm>
            <a:off x="9316079" y="244189"/>
            <a:ext cx="1460966" cy="1330034"/>
          </a:xfrm>
          <a:prstGeom prst="rect">
            <a:avLst/>
          </a:prstGeom>
        </p:spPr>
      </p:pic>
      <p:pic>
        <p:nvPicPr>
          <p:cNvPr id="4" name="Plassholder for bilde 3">
            <a:extLst>
              <a:ext uri="{FF2B5EF4-FFF2-40B4-BE49-F238E27FC236}">
                <a16:creationId xmlns:a16="http://schemas.microsoft.com/office/drawing/2014/main" id="{AE47274A-2328-5BA3-1C6D-DFE0BA0B7E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348" b="3348"/>
          <a:stretch/>
        </p:blipFill>
        <p:spPr/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31100F0-696B-F8C3-CC36-17C6C9F9E7D1}"/>
              </a:ext>
            </a:extLst>
          </p:cNvPr>
          <p:cNvSpPr txBox="1"/>
          <p:nvPr/>
        </p:nvSpPr>
        <p:spPr>
          <a:xfrm>
            <a:off x="6362700" y="5825351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>
                <a:solidFill>
                  <a:schemeClr val="accent6">
                    <a:lumMod val="50000"/>
                  </a:schemeClr>
                </a:solidFill>
              </a:rPr>
              <a:t>Dan Aamlid/NIBIO</a:t>
            </a:r>
          </a:p>
        </p:txBody>
      </p:sp>
    </p:spTree>
    <p:extLst>
      <p:ext uri="{BB962C8B-B14F-4D97-AF65-F5344CB8AC3E}">
        <p14:creationId xmlns:p14="http://schemas.microsoft.com/office/powerpoint/2010/main" val="1152883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F2DF1B-FD7F-6A23-EE96-9DFCB8870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32728"/>
            <a:ext cx="10944224" cy="1327785"/>
          </a:xfrm>
        </p:spPr>
        <p:txBody>
          <a:bodyPr/>
          <a:lstStyle/>
          <a:p>
            <a:r>
              <a:rPr lang="nb-NO" b="1" dirty="0"/>
              <a:t>Mindre marktrykk og skader – Tech4Effect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DB593086-5BB7-4C93-BCA1-491B60CE586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52550"/>
            <a:ext cx="9143999" cy="550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5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50AAB3-F8B0-3EC4-C090-03137D598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89" y="212725"/>
            <a:ext cx="10944224" cy="1327785"/>
          </a:xfrm>
        </p:spPr>
        <p:txBody>
          <a:bodyPr/>
          <a:lstStyle/>
          <a:p>
            <a:r>
              <a:rPr lang="nb-NO" b="1" dirty="0"/>
              <a:t>Kartlegge og redusere kjøreskader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CA09B780-F5E4-42A9-949D-41C781E1956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1"/>
            <a:ext cx="6381750" cy="52197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DDA6FAC-8CF0-40C0-90CC-BAD436B81FE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301"/>
            <a:ext cx="5715000" cy="52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06F317-68E6-08F8-14A7-D1A5736CED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1A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D8679D7-4186-4401-EC00-57B55A6E961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0533" y="1316724"/>
            <a:ext cx="8161013" cy="55141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E93E39-2334-FDB9-E464-1D57C2D3B65C}"/>
              </a:ext>
            </a:extLst>
          </p:cNvPr>
          <p:cNvSpPr txBox="1"/>
          <p:nvPr/>
        </p:nvSpPr>
        <p:spPr>
          <a:xfrm>
            <a:off x="3646976" y="350234"/>
            <a:ext cx="4898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600" dirty="0">
                <a:solidFill>
                  <a:schemeClr val="bg1"/>
                </a:solidFill>
              </a:rPr>
              <a:t>Post Harvest </a:t>
            </a:r>
            <a:r>
              <a:rPr lang="nb-NO" sz="3600" dirty="0" err="1">
                <a:solidFill>
                  <a:schemeClr val="bg1"/>
                </a:solidFill>
              </a:rPr>
              <a:t>assessment</a:t>
            </a:r>
            <a:endParaRPr lang="nb-NO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202666-EEC1-5582-0BCD-382535418B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8396" y="1346799"/>
            <a:ext cx="7908129" cy="557947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1FE81D1-DDDD-48F2-FB25-148BC78A04C9}"/>
              </a:ext>
            </a:extLst>
          </p:cNvPr>
          <p:cNvGrpSpPr/>
          <p:nvPr/>
        </p:nvGrpSpPr>
        <p:grpSpPr>
          <a:xfrm>
            <a:off x="6910741" y="234116"/>
            <a:ext cx="4793547" cy="4797958"/>
            <a:chOff x="6910741" y="234116"/>
            <a:chExt cx="4793547" cy="479795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41D0820-54D5-56CA-F801-6BBADAFCA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45026" y="234116"/>
              <a:ext cx="3159262" cy="314369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C15EAA3-FF62-545D-F4CF-A1B1A45C3CCE}"/>
                </a:ext>
              </a:extLst>
            </p:cNvPr>
            <p:cNvCxnSpPr>
              <a:cxnSpLocks/>
              <a:stCxn id="23" idx="7"/>
              <a:endCxn id="14" idx="3"/>
            </p:cNvCxnSpPr>
            <p:nvPr/>
          </p:nvCxnSpPr>
          <p:spPr>
            <a:xfrm flipV="1">
              <a:off x="7893194" y="2917431"/>
              <a:ext cx="1114495" cy="1296725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216E9AB-A0A1-9D7E-AD4D-38F184C611B2}"/>
                </a:ext>
              </a:extLst>
            </p:cNvPr>
            <p:cNvSpPr/>
            <p:nvPr/>
          </p:nvSpPr>
          <p:spPr>
            <a:xfrm>
              <a:off x="6910741" y="4073823"/>
              <a:ext cx="1151015" cy="958251"/>
            </a:xfrm>
            <a:prstGeom prst="ellipse">
              <a:avLst/>
            </a:prstGeom>
            <a:noFill/>
            <a:ln w="57150">
              <a:solidFill>
                <a:srgbClr val="24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175EF3-4B36-3F55-7755-E51AD1B7479E}"/>
                </a:ext>
              </a:extLst>
            </p:cNvPr>
            <p:cNvSpPr txBox="1"/>
            <p:nvPr/>
          </p:nvSpPr>
          <p:spPr>
            <a:xfrm>
              <a:off x="6910741" y="1436633"/>
              <a:ext cx="1735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Remaining trees</a:t>
              </a:r>
              <a:endParaRPr lang="nb-NO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3D836EF-03F2-CED2-7958-5CF92E1866D9}"/>
              </a:ext>
            </a:extLst>
          </p:cNvPr>
          <p:cNvGrpSpPr/>
          <p:nvPr/>
        </p:nvGrpSpPr>
        <p:grpSpPr>
          <a:xfrm>
            <a:off x="233039" y="384868"/>
            <a:ext cx="6438468" cy="5805944"/>
            <a:chOff x="233039" y="384868"/>
            <a:chExt cx="6438468" cy="58059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DBC4B3-AB8F-34D7-3349-CF37665F2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119" y="3563926"/>
              <a:ext cx="3181778" cy="262688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BEA3A1-29CA-49E0-C59F-815562CF4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039" y="384868"/>
              <a:ext cx="3413937" cy="284219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8721D9A-99EF-5160-7CBF-501B6C604405}"/>
                </a:ext>
              </a:extLst>
            </p:cNvPr>
            <p:cNvSpPr/>
            <p:nvPr/>
          </p:nvSpPr>
          <p:spPr>
            <a:xfrm>
              <a:off x="5520492" y="4552949"/>
              <a:ext cx="1151015" cy="958251"/>
            </a:xfrm>
            <a:prstGeom prst="ellipse">
              <a:avLst/>
            </a:prstGeom>
            <a:noFill/>
            <a:ln w="57150">
              <a:solidFill>
                <a:srgbClr val="241A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247E4BF-DAB9-90F8-8811-4414B4A22601}"/>
                </a:ext>
              </a:extLst>
            </p:cNvPr>
            <p:cNvCxnSpPr>
              <a:stCxn id="10" idx="2"/>
            </p:cNvCxnSpPr>
            <p:nvPr/>
          </p:nvCxnSpPr>
          <p:spPr>
            <a:xfrm flipH="1" flipV="1">
              <a:off x="3646976" y="3810000"/>
              <a:ext cx="1873516" cy="1222075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9AFF25-AFA2-E824-AD42-C3EDE5BA898A}"/>
                </a:ext>
              </a:extLst>
            </p:cNvPr>
            <p:cNvSpPr txBox="1"/>
            <p:nvPr/>
          </p:nvSpPr>
          <p:spPr>
            <a:xfrm rot="21402208">
              <a:off x="1290836" y="3193016"/>
              <a:ext cx="1242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Wheel-ruts</a:t>
              </a:r>
              <a:endParaRPr lang="nb-NO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2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06F317-68E6-08F8-14A7-D1A5736CED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1A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220524_104009_097_FH">
            <a:hlinkClick r:id="" action="ppaction://media"/>
            <a:extLst>
              <a:ext uri="{FF2B5EF4-FFF2-40B4-BE49-F238E27FC236}">
                <a16:creationId xmlns:a16="http://schemas.microsoft.com/office/drawing/2014/main" id="{307691CB-9939-BD07-0EA3-6B4A3B73EE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23CE884-54DA-FD19-E919-9124D0EA4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31013" y="6280678"/>
            <a:ext cx="3282043" cy="492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154896-94ED-5AA4-CA99-8D3EE931B28A}"/>
              </a:ext>
            </a:extLst>
          </p:cNvPr>
          <p:cNvSpPr txBox="1"/>
          <p:nvPr/>
        </p:nvSpPr>
        <p:spPr>
          <a:xfrm>
            <a:off x="2950742" y="118844"/>
            <a:ext cx="5566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600" b="1" dirty="0">
                <a:solidFill>
                  <a:srgbClr val="2E2A2A"/>
                </a:solidFill>
              </a:rPr>
              <a:t>Vedlikehold av skogsbilveier</a:t>
            </a:r>
          </a:p>
        </p:txBody>
      </p:sp>
    </p:spTree>
    <p:extLst>
      <p:ext uri="{BB962C8B-B14F-4D97-AF65-F5344CB8AC3E}">
        <p14:creationId xmlns:p14="http://schemas.microsoft.com/office/powerpoint/2010/main" val="25675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3"/>
            <a:ext cx="12191999" cy="6854926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C6ED6B6-CD31-B341-A84B-62ADB9C023FF}" type="datetime1">
              <a:rPr lang="nb-NO" noProof="0" smtClean="0"/>
              <a:t>06.09.2023</a:t>
            </a:fld>
            <a:endParaRPr lang="en-GB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en-GB" noProof="0" smtClean="0"/>
              <a:pPr/>
              <a:t>14</a:t>
            </a:fld>
            <a:endParaRPr lang="en-GB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User manual – NIBIOs power point template</a:t>
            </a:r>
            <a:endParaRPr lang="en-GB" noProof="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87246" y="4019997"/>
            <a:ext cx="82423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2800" kern="1400" cap="all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4400" dirty="0">
                <a:solidFill>
                  <a:schemeClr val="bg1"/>
                </a:solidFill>
              </a:rPr>
              <a:t>Takk for oppmerksomheten</a:t>
            </a:r>
          </a:p>
          <a:p>
            <a:pPr algn="ctr"/>
            <a:endParaRPr lang="nb-NO" sz="4400" dirty="0">
              <a:solidFill>
                <a:schemeClr val="bg1"/>
              </a:solidFill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3732132" y="5097495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>
                <a:solidFill>
                  <a:schemeClr val="bg1"/>
                </a:solidFill>
              </a:rPr>
              <a:t>bjorn.havard.evjen@nibio.no</a:t>
            </a:r>
          </a:p>
        </p:txBody>
      </p:sp>
    </p:spTree>
    <p:extLst>
      <p:ext uri="{BB962C8B-B14F-4D97-AF65-F5344CB8AC3E}">
        <p14:creationId xmlns:p14="http://schemas.microsoft.com/office/powerpoint/2010/main" val="384221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834E1E0-243E-1C46-85B7-3E5039C18831}" type="datetime1">
              <a:rPr lang="nb-NO" noProof="0" smtClean="0"/>
              <a:pPr/>
              <a:t>06.09.2023</a:t>
            </a:fld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FB0036-210A-0943-BE10-F8F2163522A6}" type="slidenum">
              <a:rPr lang="nb-NO" noProof="0" smtClean="0"/>
              <a:pPr/>
              <a:t>2</a:t>
            </a:fld>
            <a:endParaRPr lang="nb-NO" noProof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49662" y="219076"/>
            <a:ext cx="8354392" cy="1121693"/>
          </a:xfrm>
        </p:spPr>
        <p:txBody>
          <a:bodyPr>
            <a:normAutofit/>
          </a:bodyPr>
          <a:lstStyle/>
          <a:p>
            <a:r>
              <a:rPr lang="nb-NO" b="1" dirty="0"/>
              <a:t>Skogbruket i Norge – noen nøkkeltall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E43EE27E-1A9D-895D-AF58-6B9F826EFA37}"/>
              </a:ext>
            </a:extLst>
          </p:cNvPr>
          <p:cNvSpPr txBox="1"/>
          <p:nvPr/>
        </p:nvSpPr>
        <p:spPr>
          <a:xfrm>
            <a:off x="2868227" y="1163216"/>
            <a:ext cx="7235827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3200" dirty="0"/>
              <a:t>37% av Norge dekket av skog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3200" dirty="0"/>
              <a:t>82,8 millioner dekar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 err="1"/>
              <a:t>Ca</a:t>
            </a:r>
            <a:r>
              <a:rPr lang="nb-NO" sz="3200" dirty="0"/>
              <a:t> 125 000 skogeiere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/>
              <a:t>Private eier 77% av skogen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/>
              <a:t>Mange små eiendommer, stor variasjon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3200" dirty="0" err="1"/>
              <a:t>Ca</a:t>
            </a:r>
            <a:r>
              <a:rPr lang="nb-NO" sz="3200" dirty="0"/>
              <a:t> 15 000 hogger hvert år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3200" dirty="0"/>
              <a:t>Tilnærmet 99% maskinelle drifter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3200" dirty="0"/>
              <a:t>Tilvekst </a:t>
            </a:r>
            <a:r>
              <a:rPr lang="nb-NO" sz="3200" dirty="0" err="1"/>
              <a:t>ca</a:t>
            </a:r>
            <a:r>
              <a:rPr lang="nb-NO" sz="3200" dirty="0"/>
              <a:t> 25 millioner m3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3200" dirty="0"/>
              <a:t>Stående volum </a:t>
            </a:r>
            <a:r>
              <a:rPr lang="nb-NO" sz="3200" dirty="0" err="1"/>
              <a:t>ca</a:t>
            </a:r>
            <a:r>
              <a:rPr lang="nb-NO" sz="3200" dirty="0"/>
              <a:t> 1 000 millioner m3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200" dirty="0"/>
              <a:t>Hogst </a:t>
            </a:r>
            <a:r>
              <a:rPr lang="nb-NO" sz="3200" dirty="0" err="1"/>
              <a:t>ca</a:t>
            </a:r>
            <a:r>
              <a:rPr lang="nb-NO" sz="3200" dirty="0"/>
              <a:t> 15 millioner m3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nb-NO" sz="32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428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tekst, diagram, Plottdiagram, line&#10;&#10;Automatisk generert beskrivelse">
            <a:extLst>
              <a:ext uri="{FF2B5EF4-FFF2-40B4-BE49-F238E27FC236}">
                <a16:creationId xmlns:a16="http://schemas.microsoft.com/office/drawing/2014/main" id="{6225F5D4-F9A4-8E5D-D162-E45573620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560" y="838544"/>
            <a:ext cx="9011920" cy="6019456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E8C6B88-890C-7B61-5DCC-A6039E4D8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07340"/>
            <a:ext cx="10944224" cy="951865"/>
          </a:xfrm>
        </p:spPr>
        <p:txBody>
          <a:bodyPr/>
          <a:lstStyle/>
          <a:p>
            <a:r>
              <a:rPr lang="nb-NO" b="1" dirty="0"/>
              <a:t>Volum, tilvekst og hogst de siste 100 år i Norge</a:t>
            </a:r>
          </a:p>
        </p:txBody>
      </p:sp>
      <p:sp>
        <p:nvSpPr>
          <p:cNvPr id="3" name="Høyre klammeparentes 2">
            <a:extLst>
              <a:ext uri="{FF2B5EF4-FFF2-40B4-BE49-F238E27FC236}">
                <a16:creationId xmlns:a16="http://schemas.microsoft.com/office/drawing/2014/main" id="{F1EDC9AC-53A1-F27B-C5D3-5B54CCBD5F41}"/>
              </a:ext>
            </a:extLst>
          </p:cNvPr>
          <p:cNvSpPr/>
          <p:nvPr/>
        </p:nvSpPr>
        <p:spPr>
          <a:xfrm>
            <a:off x="9113521" y="3781425"/>
            <a:ext cx="398144" cy="752476"/>
          </a:xfrm>
          <a:prstGeom prst="rightBrace">
            <a:avLst>
              <a:gd name="adj1" fmla="val 0"/>
              <a:gd name="adj2" fmla="val 50000"/>
            </a:avLst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292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E9527C-D01A-4B49-B11E-46D5C03B2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451" y="101282"/>
            <a:ext cx="10944224" cy="1327785"/>
          </a:xfrm>
        </p:spPr>
        <p:txBody>
          <a:bodyPr/>
          <a:lstStyle/>
          <a:p>
            <a:r>
              <a:rPr lang="nb-NO" b="1" dirty="0"/>
              <a:t>«Verdikjeden» i Skogbruket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01550D-85BC-823B-2203-F1B5497B8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33" y="1565488"/>
            <a:ext cx="10972800" cy="4704016"/>
          </a:xfrm>
        </p:spPr>
        <p:txBody>
          <a:bodyPr/>
          <a:lstStyle/>
          <a:p>
            <a:r>
              <a:rPr lang="nb-NO" sz="3200" dirty="0"/>
              <a:t>Skogeier</a:t>
            </a:r>
          </a:p>
          <a:p>
            <a:r>
              <a:rPr lang="nb-NO" sz="3200" dirty="0" err="1"/>
              <a:t>Tømmerkjøper</a:t>
            </a:r>
            <a:endParaRPr lang="nb-NO" sz="3200" dirty="0"/>
          </a:p>
          <a:p>
            <a:r>
              <a:rPr lang="nb-NO" sz="3200" dirty="0"/>
              <a:t>Entreprenør</a:t>
            </a:r>
          </a:p>
          <a:p>
            <a:r>
              <a:rPr lang="nb-NO" sz="3200" dirty="0"/>
              <a:t>Transportør</a:t>
            </a:r>
          </a:p>
          <a:p>
            <a:r>
              <a:rPr lang="nb-NO" sz="3200" dirty="0"/>
              <a:t>Tømmermåling</a:t>
            </a:r>
          </a:p>
          <a:p>
            <a:r>
              <a:rPr lang="nb-NO" sz="3200" dirty="0"/>
              <a:t>Terminal/Industri</a:t>
            </a:r>
          </a:p>
          <a:p>
            <a:r>
              <a:rPr lang="nb-NO" sz="3200" dirty="0"/>
              <a:t>Foredling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356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D9E83C-BEC2-BDA6-141E-50C6BE51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89" y="594000"/>
            <a:ext cx="10944224" cy="520700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Lov om skogbruk (Skogbrukslova)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ABB415-53AA-FB92-9219-2B1D883E7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800" dirty="0"/>
              <a:t>«Formål å fremme ei bærekraftig forvaltning av </a:t>
            </a:r>
            <a:r>
              <a:rPr lang="nb-NO" sz="2800" dirty="0" err="1"/>
              <a:t>skogressursane</a:t>
            </a:r>
            <a:r>
              <a:rPr lang="nb-NO" sz="2800" dirty="0"/>
              <a:t> i landet med sikte på aktiv lokal og nasjonal verdiskaping, og å sikre det biologiske </a:t>
            </a:r>
            <a:r>
              <a:rPr lang="nb-NO" sz="2800" dirty="0" err="1"/>
              <a:t>mangfaldet</a:t>
            </a:r>
            <a:r>
              <a:rPr lang="nb-NO" sz="2800" dirty="0"/>
              <a:t>, omsyn til landskapet, friluftslivet og </a:t>
            </a:r>
            <a:r>
              <a:rPr lang="nb-NO" sz="2800" dirty="0" err="1"/>
              <a:t>kulturverdiane</a:t>
            </a:r>
            <a:r>
              <a:rPr lang="nb-NO" sz="2800" dirty="0"/>
              <a:t> i skogen.»</a:t>
            </a:r>
          </a:p>
          <a:p>
            <a:r>
              <a:rPr lang="nb-NO" sz="2800" dirty="0"/>
              <a:t>Frihet under ansvar - Forvalteransvar</a:t>
            </a:r>
          </a:p>
          <a:p>
            <a:r>
              <a:rPr lang="nb-NO" sz="2800" dirty="0"/>
              <a:t>Skogbruksplanlegging og registrering av miljøverdier</a:t>
            </a:r>
          </a:p>
          <a:p>
            <a:r>
              <a:rPr lang="nb-NO" sz="2800" dirty="0"/>
              <a:t>Tømmermåling</a:t>
            </a:r>
          </a:p>
          <a:p>
            <a:r>
              <a:rPr lang="nb-NO" sz="2800" dirty="0"/>
              <a:t>Foryngelsesplikt</a:t>
            </a:r>
          </a:p>
          <a:p>
            <a:r>
              <a:rPr lang="nb-NO" sz="2800" dirty="0"/>
              <a:t>Søke om skogsbilveier</a:t>
            </a:r>
          </a:p>
          <a:p>
            <a:r>
              <a:rPr lang="nb-NO" sz="2800" dirty="0"/>
              <a:t>Kommunene er forvaltningsorgan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8918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237EAB-865F-DEEE-1795-B7667E3B9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765176"/>
            <a:ext cx="10944224" cy="539750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Sertifisering av skog i Norge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F6D045-4692-626F-C330-393619F38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2800" b="0" dirty="0" err="1">
                <a:solidFill>
                  <a:schemeClr val="accent6"/>
                </a:solidFill>
                <a:effectLst/>
                <a:latin typeface="+mj-lt"/>
              </a:rPr>
              <a:t>Norsk</a:t>
            </a:r>
            <a:r>
              <a:rPr lang="en-US" sz="2800" b="0" dirty="0">
                <a:solidFill>
                  <a:schemeClr val="accent6"/>
                </a:solidFill>
                <a:effectLst/>
                <a:latin typeface="+mj-lt"/>
              </a:rPr>
              <a:t> PEFC </a:t>
            </a:r>
            <a:r>
              <a:rPr lang="en-US" sz="2800" b="0" dirty="0" err="1">
                <a:solidFill>
                  <a:schemeClr val="accent6"/>
                </a:solidFill>
                <a:effectLst/>
                <a:latin typeface="+mj-lt"/>
              </a:rPr>
              <a:t>skogstandard</a:t>
            </a:r>
            <a:r>
              <a:rPr lang="en-US" sz="2800" b="0" dirty="0">
                <a:solidFill>
                  <a:schemeClr val="accent6"/>
                </a:solidFill>
                <a:effectLst/>
                <a:latin typeface="+mj-lt"/>
              </a:rPr>
              <a:t> </a:t>
            </a:r>
            <a:r>
              <a:rPr lang="en-US" sz="2000" b="0" dirty="0">
                <a:solidFill>
                  <a:schemeClr val="accent6"/>
                </a:solidFill>
                <a:effectLst/>
                <a:latin typeface="+mj-lt"/>
              </a:rPr>
              <a:t>(</a:t>
            </a:r>
            <a:r>
              <a:rPr lang="en-US" sz="2000" b="0" dirty="0" err="1">
                <a:solidFill>
                  <a:schemeClr val="accent6"/>
                </a:solidFill>
                <a:effectLst/>
                <a:latin typeface="+mj-lt"/>
              </a:rPr>
              <a:t>Programme</a:t>
            </a:r>
            <a:r>
              <a:rPr lang="en-US" sz="2000" b="0" dirty="0">
                <a:solidFill>
                  <a:schemeClr val="accent6"/>
                </a:solidFill>
                <a:effectLst/>
                <a:latin typeface="+mj-lt"/>
              </a:rPr>
              <a:t> for the Endorsement of Forest Certification)</a:t>
            </a:r>
          </a:p>
          <a:p>
            <a:pPr algn="l"/>
            <a:r>
              <a:rPr lang="en-US" sz="2800" b="0" dirty="0">
                <a:solidFill>
                  <a:schemeClr val="accent6"/>
                </a:solidFill>
                <a:effectLst/>
                <a:latin typeface="+mj-lt"/>
              </a:rPr>
              <a:t>FSC </a:t>
            </a:r>
            <a:r>
              <a:rPr lang="en-US" sz="2000" b="0" dirty="0">
                <a:solidFill>
                  <a:schemeClr val="accent6"/>
                </a:solidFill>
                <a:effectLst/>
                <a:latin typeface="+mj-lt"/>
              </a:rPr>
              <a:t>(Forest Stewardship Council)</a:t>
            </a:r>
          </a:p>
          <a:p>
            <a:pPr algn="l"/>
            <a:r>
              <a:rPr lang="en-US" sz="2800" dirty="0">
                <a:solidFill>
                  <a:schemeClr val="accent6"/>
                </a:solidFill>
                <a:latin typeface="+mj-lt"/>
              </a:rPr>
              <a:t>PEFC - </a:t>
            </a:r>
            <a:r>
              <a:rPr lang="en-US" sz="2800" dirty="0" err="1">
                <a:solidFill>
                  <a:schemeClr val="accent6"/>
                </a:solidFill>
                <a:latin typeface="+mj-lt"/>
              </a:rPr>
              <a:t>Skogeiersiden</a:t>
            </a:r>
            <a:r>
              <a:rPr lang="en-US" sz="2800" dirty="0">
                <a:solidFill>
                  <a:schemeClr val="accent6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/>
                </a:solidFill>
                <a:latin typeface="+mj-lt"/>
              </a:rPr>
              <a:t>naturorganisasjoner</a:t>
            </a:r>
            <a:r>
              <a:rPr lang="en-US" sz="2800" dirty="0">
                <a:solidFill>
                  <a:schemeClr val="accent6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/>
                </a:solidFill>
                <a:latin typeface="+mj-lt"/>
              </a:rPr>
              <a:t>industri</a:t>
            </a:r>
            <a:r>
              <a:rPr lang="en-US" sz="28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+mj-lt"/>
              </a:rPr>
              <a:t>og</a:t>
            </a:r>
            <a:r>
              <a:rPr lang="en-US" sz="28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+mj-lt"/>
              </a:rPr>
              <a:t>friluftsliv</a:t>
            </a:r>
            <a:endParaRPr lang="en-US" sz="2800" b="0" dirty="0">
              <a:solidFill>
                <a:schemeClr val="accent6"/>
              </a:solidFill>
              <a:effectLst/>
              <a:latin typeface="+mj-lt"/>
            </a:endParaRPr>
          </a:p>
          <a:p>
            <a:r>
              <a:rPr lang="nb-NO" sz="2800" dirty="0">
                <a:solidFill>
                  <a:schemeClr val="accent6"/>
                </a:solidFill>
                <a:latin typeface="+mj-lt"/>
              </a:rPr>
              <a:t>Gruppesertifikat og individuelt sertifikat</a:t>
            </a:r>
          </a:p>
          <a:p>
            <a:r>
              <a:rPr lang="nb-NO" sz="2800" dirty="0">
                <a:solidFill>
                  <a:schemeClr val="accent6"/>
                </a:solidFill>
                <a:latin typeface="+mj-lt"/>
              </a:rPr>
              <a:t>Norsk PEFC Skogstandard for bærekraftig norsk skogbruk har 30 kravpunkter</a:t>
            </a:r>
          </a:p>
          <a:p>
            <a:pPr lvl="1"/>
            <a:r>
              <a:rPr lang="nb-NO" dirty="0"/>
              <a:t>Forvalteransvar og planlegging (10)</a:t>
            </a:r>
          </a:p>
          <a:p>
            <a:pPr lvl="1"/>
            <a:r>
              <a:rPr lang="nb-NO" dirty="0"/>
              <a:t>Hogst og skogbrukstiltak (11)</a:t>
            </a:r>
          </a:p>
          <a:p>
            <a:pPr lvl="1"/>
            <a:r>
              <a:rPr lang="nb-NO" dirty="0"/>
              <a:t>Særskilte miljøverdier (9)</a:t>
            </a:r>
          </a:p>
          <a:p>
            <a:r>
              <a:rPr lang="nb-NO" sz="2800" dirty="0"/>
              <a:t>Alle ledd i verdikjeden er sertifisert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407C9C5-C3F9-8918-51A5-F8FAC8B622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25FE5B-BB2A-4C0A-BF70-4007CE9F4A12}" type="datetime1">
              <a:rPr lang="nb-NO" smtClean="0"/>
              <a:t>06.09.2023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1D7CFC0-D35A-5989-2BDC-26D2EF526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FB388-42AA-4DF2-851A-CCA4A06B24AA}" type="slidenum">
              <a:rPr lang="nb-NO" smtClean="0"/>
              <a:t>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A7C22B2-4556-4C49-ACFE-A5A2CA7F8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614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FD83D0-947D-EE18-4398-2368D826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5" y="498476"/>
            <a:ext cx="10944224" cy="692150"/>
          </a:xfrm>
        </p:spPr>
        <p:txBody>
          <a:bodyPr/>
          <a:lstStyle/>
          <a:p>
            <a:r>
              <a:rPr lang="nb-NO" b="1" dirty="0"/>
              <a:t>Særskilte miljøverdier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1F660E-3D4E-2CD6-AA4A-C22CDB2C1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7" y="1388809"/>
            <a:ext cx="10972800" cy="47040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b="1" dirty="0"/>
              <a:t>Kravpunkt 27: Vannbeskyttelse</a:t>
            </a:r>
          </a:p>
          <a:p>
            <a:pPr marL="0" indent="0">
              <a:buNone/>
            </a:pPr>
            <a:r>
              <a:rPr lang="nb-NO" dirty="0"/>
              <a:t>Sikre vannkvaliteten i vann og vassdrag og bevare levesteder for arter som har naturlig tilhold ved eller i vassdraget</a:t>
            </a:r>
          </a:p>
          <a:p>
            <a:r>
              <a:rPr lang="nb-NO" dirty="0"/>
              <a:t>Kantsoner langs vann og vassdrag</a:t>
            </a:r>
          </a:p>
          <a:p>
            <a:r>
              <a:rPr lang="nb-NO" dirty="0"/>
              <a:t>Andre hensyn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b="1" dirty="0"/>
              <a:t>Kravpunkt 28: Myr og sumpskog</a:t>
            </a:r>
          </a:p>
          <a:p>
            <a:pPr marL="0" indent="0">
              <a:buNone/>
            </a:pPr>
            <a:r>
              <a:rPr lang="nb-NO" dirty="0"/>
              <a:t>Sikre at klima, naturmangfold og økologiske funksjoner til myr, myrskog og sumpskog ivaretas ved skogbrukstiltak </a:t>
            </a:r>
          </a:p>
          <a:p>
            <a:r>
              <a:rPr lang="nb-NO" dirty="0"/>
              <a:t>Grøfting</a:t>
            </a:r>
          </a:p>
          <a:p>
            <a:r>
              <a:rPr lang="nb-NO" dirty="0"/>
              <a:t>Hogst</a:t>
            </a:r>
          </a:p>
          <a:p>
            <a:r>
              <a:rPr lang="nb-NO" dirty="0"/>
              <a:t>Kantsone mot myr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2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D9642A-0351-EAFA-2A50-AC893E894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765176"/>
            <a:ext cx="10944224" cy="615950"/>
          </a:xfrm>
        </p:spPr>
        <p:txBody>
          <a:bodyPr>
            <a:normAutofit fontScale="90000"/>
          </a:bodyPr>
          <a:lstStyle/>
          <a:p>
            <a:r>
              <a:rPr lang="nb-NO" sz="3600" b="1" dirty="0"/>
              <a:t>Skogbruk og vannforvaltning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BE2EC4-D30A-BEA7-DC26-B58755ABB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3200" dirty="0"/>
              <a:t>Vannkvalitet/drikkevann</a:t>
            </a:r>
          </a:p>
          <a:p>
            <a:r>
              <a:rPr lang="nb-NO" sz="3200" dirty="0"/>
              <a:t>Avrenning av næringsstoffer </a:t>
            </a:r>
          </a:p>
          <a:p>
            <a:r>
              <a:rPr lang="nb-NO" sz="3200" dirty="0"/>
              <a:t>Myrområder</a:t>
            </a:r>
          </a:p>
          <a:p>
            <a:r>
              <a:rPr lang="nb-NO" sz="3200" dirty="0"/>
              <a:t>Vann forsinkelse og flom</a:t>
            </a:r>
          </a:p>
          <a:p>
            <a:r>
              <a:rPr lang="nb-NO" sz="3200" dirty="0" err="1"/>
              <a:t>Vernskog</a:t>
            </a:r>
            <a:endParaRPr lang="nb-NO" sz="3200" dirty="0"/>
          </a:p>
          <a:p>
            <a:r>
              <a:rPr lang="nb-NO" sz="3200" dirty="0"/>
              <a:t>Skogsbilveier</a:t>
            </a:r>
          </a:p>
          <a:p>
            <a:r>
              <a:rPr lang="nb-NO" sz="3200" dirty="0"/>
              <a:t>Hogst og kjøring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3704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1385-6333-4096-DDA5-B7EB7D7A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4" y="376237"/>
            <a:ext cx="10944224" cy="701675"/>
          </a:xfrm>
        </p:spPr>
        <p:txBody>
          <a:bodyPr/>
          <a:lstStyle/>
          <a:p>
            <a:r>
              <a:rPr lang="nb-NO" b="1" dirty="0"/>
              <a:t>Markfuktighetskart – kilden.nibio.no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7FD77C-6318-728B-8D34-D86A5CA7D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1529583"/>
            <a:ext cx="7629525" cy="483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2FAAE44-7B78-4629-BD73-94971D03B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22729"/>
            <a:ext cx="5886451" cy="483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NIBIO 1">
      <a:dk1>
        <a:srgbClr val="245850"/>
      </a:dk1>
      <a:lt1>
        <a:srgbClr val="FFFFFF"/>
      </a:lt1>
      <a:dk2>
        <a:srgbClr val="598983"/>
      </a:dk2>
      <a:lt2>
        <a:srgbClr val="D1D78B"/>
      </a:lt2>
      <a:accent1>
        <a:srgbClr val="B9C34A"/>
      </a:accent1>
      <a:accent2>
        <a:srgbClr val="5A8883"/>
      </a:accent2>
      <a:accent3>
        <a:srgbClr val="A1B9B7"/>
      </a:accent3>
      <a:accent4>
        <a:srgbClr val="D1D78B"/>
      </a:accent4>
      <a:accent5>
        <a:srgbClr val="F7E398"/>
      </a:accent5>
      <a:accent6>
        <a:srgbClr val="32404D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BIO PP template test 22.10" id="{F4E7271E-0093-0F40-81FC-526C51FEB3E9}" vid="{A24EE19B-1487-0E41-84CF-2456B0A794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AD87A102B58894F9044CA01ABB770FB" ma:contentTypeVersion="15" ma:contentTypeDescription="Opprett et nytt dokument." ma:contentTypeScope="" ma:versionID="d6433b6279430fecb3d5da43b33e1a60">
  <xsd:schema xmlns:xsd="http://www.w3.org/2001/XMLSchema" xmlns:xs="http://www.w3.org/2001/XMLSchema" xmlns:p="http://schemas.microsoft.com/office/2006/metadata/properties" xmlns:ns2="0278cf39-3191-48f7-9a7e-edd403fa7d9b" xmlns:ns3="ce6b9a64-c9c7-45a7-9cf1-23fc6684107d" targetNamespace="http://schemas.microsoft.com/office/2006/metadata/properties" ma:root="true" ma:fieldsID="b045227bda8a75e95d89c39094c80d48" ns2:_="" ns3:_="">
    <xsd:import namespace="0278cf39-3191-48f7-9a7e-edd403fa7d9b"/>
    <xsd:import namespace="ce6b9a64-c9c7-45a7-9cf1-23fc6684107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2:TaxCatchAll" minOccurs="0"/>
                <xsd:element ref="ns3:lcf76f155ced4ddcb4097134ff3c332f" minOccurs="0"/>
                <xsd:element ref="ns3:Komment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78cf39-3191-48f7-9a7e-edd403fa7d9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749b90d-6eb5-4e74-bfe1-3ca8b1e87abf}" ma:internalName="TaxCatchAll" ma:showField="CatchAllData" ma:web="0278cf39-3191-48f7-9a7e-edd403fa7d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6b9a64-c9c7-45a7-9cf1-23fc668410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8564a7b8-6c66-4c34-899b-f18c8a6908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Kommentar" ma:index="23" nillable="true" ma:displayName="Kommentar" ma:format="Dropdown" ma:internalName="Kommenta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278cf39-3191-48f7-9a7e-edd403fa7d9b">RYC22JRF3QXQ-959765288-882</_dlc_DocId>
    <_dlc_DocIdUrl xmlns="0278cf39-3191-48f7-9a7e-edd403fa7d9b">
      <Url>https://nibio.sharepoint.com/sites/kunnskapsbibliotek/_layouts/15/DocIdRedir.aspx?ID=RYC22JRF3QXQ-959765288-882</Url>
      <Description>RYC22JRF3QXQ-959765288-882</Description>
    </_dlc_DocIdUrl>
    <lcf76f155ced4ddcb4097134ff3c332f xmlns="ce6b9a64-c9c7-45a7-9cf1-23fc6684107d">
      <Terms xmlns="http://schemas.microsoft.com/office/infopath/2007/PartnerControls"/>
    </lcf76f155ced4ddcb4097134ff3c332f>
    <TaxCatchAll xmlns="0278cf39-3191-48f7-9a7e-edd403fa7d9b" xsi:nil="true"/>
    <Kommentar xmlns="ce6b9a64-c9c7-45a7-9cf1-23fc6684107d" xsi:nil="true"/>
  </documentManagement>
</p:properties>
</file>

<file path=customXml/itemProps1.xml><?xml version="1.0" encoding="utf-8"?>
<ds:datastoreItem xmlns:ds="http://schemas.openxmlformats.org/officeDocument/2006/customXml" ds:itemID="{8D8B0759-687B-4D6D-A9D2-C8D07BC470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78cf39-3191-48f7-9a7e-edd403fa7d9b"/>
    <ds:schemaRef ds:uri="ce6b9a64-c9c7-45a7-9cf1-23fc668410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972EF2-27A8-45C9-A2BA-B14E8C3F5CB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16288EE-9587-421C-BB6A-C6D4FA35F29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62F5AF5-9336-45A6-89F9-3AE5CE3463BB}">
  <ds:schemaRefs>
    <ds:schemaRef ds:uri="http://schemas.microsoft.com/office/2006/metadata/properties"/>
    <ds:schemaRef ds:uri="http://schemas.microsoft.com/office/infopath/2007/PartnerControls"/>
    <ds:schemaRef ds:uri="0278cf39-3191-48f7-9a7e-edd403fa7d9b"/>
    <ds:schemaRef ds:uri="ce6b9a64-c9c7-45a7-9cf1-23fc6684107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NIBIO PP template test 22.10 (002)</Template>
  <TotalTime>3899</TotalTime>
  <Words>366</Words>
  <Application>Microsoft Office PowerPoint</Application>
  <PresentationFormat>Widescreen</PresentationFormat>
  <Paragraphs>85</Paragraphs>
  <Slides>14</Slides>
  <Notes>2</Notes>
  <HiddenSlides>0</HiddenSlides>
  <MMClips>1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9" baseType="lpstr">
      <vt:lpstr>Arial</vt:lpstr>
      <vt:lpstr>Calibri</vt:lpstr>
      <vt:lpstr>Georgia</vt:lpstr>
      <vt:lpstr>System Font Regular</vt:lpstr>
      <vt:lpstr>Office-tema</vt:lpstr>
      <vt:lpstr>PowerPoint-presentasjon</vt:lpstr>
      <vt:lpstr>Skogbruket i Norge – noen nøkkeltall</vt:lpstr>
      <vt:lpstr>Volum, tilvekst og hogst de siste 100 år i Norge</vt:lpstr>
      <vt:lpstr>«Verdikjeden» i Skogbruket</vt:lpstr>
      <vt:lpstr>Lov om skogbruk (Skogbrukslova) </vt:lpstr>
      <vt:lpstr>Sertifisering av skog i Norge </vt:lpstr>
      <vt:lpstr>Særskilte miljøverdier</vt:lpstr>
      <vt:lpstr>Skogbruk og vannforvaltning </vt:lpstr>
      <vt:lpstr>Markfuktighetskart – kilden.nibio.no</vt:lpstr>
      <vt:lpstr>Mindre marktrykk og skader – Tech4Effect</vt:lpstr>
      <vt:lpstr>Kartlegge og redusere kjøreskader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Ragnar Våga Pedersen</dc:creator>
  <cp:lastModifiedBy>Bjørn Håvard Evjen</cp:lastModifiedBy>
  <cp:revision>65</cp:revision>
  <cp:lastPrinted>2019-11-22T09:12:43Z</cp:lastPrinted>
  <dcterms:created xsi:type="dcterms:W3CDTF">2019-11-14T07:45:38Z</dcterms:created>
  <dcterms:modified xsi:type="dcterms:W3CDTF">2023-09-06T10:33:23Z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0x0101006AD87A102B58894F9044CA01ABB770FB</vt:lpwstr>
  </property>
  <property fmtid="{D5CDD505-2E9C-101B-9397-08002B2CF9AE}" pid="3" name="_dlc_DocIdItemGuid">
    <vt:lpwstr>4c10a9ab-861e-4fc8-a7c6-b74441b0dd88</vt:lpwstr>
  </property>
</Properties>
</file>